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2" autoAdjust="0"/>
    <p:restoredTop sz="61265" autoAdjust="0"/>
  </p:normalViewPr>
  <p:slideViewPr>
    <p:cSldViewPr>
      <p:cViewPr varScale="1">
        <p:scale>
          <a:sx n="69" d="100"/>
          <a:sy n="69" d="100"/>
        </p:scale>
        <p:origin x="90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29-May-22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29-May-22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29-May-22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29-May-22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29-May-22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29-May-22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29-May-22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29-May-22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CE0923-3D36-B844-ABB9-09E4CC091973}"/>
              </a:ext>
            </a:extLst>
          </p:cNvPr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4CA43-643D-464F-9224-94A7532BF723}"/>
              </a:ext>
            </a:extLst>
          </p:cNvPr>
          <p:cNvSpPr txBox="1"/>
          <p:nvPr/>
        </p:nvSpPr>
        <p:spPr>
          <a:xfrm>
            <a:off x="228598" y="363512"/>
            <a:ext cx="872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BFCC6-F2CB-C44E-A6F2-F830F3A98F78}"/>
              </a:ext>
            </a:extLst>
          </p:cNvPr>
          <p:cNvSpPr txBox="1"/>
          <p:nvPr/>
        </p:nvSpPr>
        <p:spPr>
          <a:xfrm>
            <a:off x="3936438" y="6121718"/>
            <a:ext cx="100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May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9005FD-53FB-5A4C-8129-D388E8718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66E415-3D37-5C4C-8344-081E500E7F6B}"/>
              </a:ext>
            </a:extLst>
          </p:cNvPr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C301F-A611-944C-85B0-C651AE4BCB61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38AF-6EF9-8749-B169-B135D999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95D3E-3FCD-434D-82C1-07C249509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8800"/>
            <a:ext cx="8229600" cy="37501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2733-3631-F248-9DBC-5A28C9A5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of 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6866E-E84F-3D41-B1D4-E72F79BF07AC}"/>
              </a:ext>
            </a:extLst>
          </p:cNvPr>
          <p:cNvSpPr txBox="1"/>
          <p:nvPr/>
        </p:nvSpPr>
        <p:spPr>
          <a:xfrm>
            <a:off x="2404136" y="5805493"/>
            <a:ext cx="52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Peer-to-peer model (</a:t>
            </a:r>
            <a:r>
              <a:rPr lang="en-US" dirty="0" err="1"/>
              <a:t>BitTorrent</a:t>
            </a:r>
            <a:r>
              <a:rPr lang="en-US" dirty="0"/>
              <a:t> (Cohen, 2003)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3020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70FA-77F0-1D43-9AC7-F2212C4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F07E-4DF5-EC4C-8BBB-266BCFAEF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Instant messaging</a:t>
            </a:r>
          </a:p>
          <a:p>
            <a:r>
              <a:rPr lang="en-US" sz="2000" dirty="0"/>
              <a:t>Twitted, Facebook, WhatsApp</a:t>
            </a:r>
          </a:p>
          <a:p>
            <a:r>
              <a:rPr lang="en-US" sz="2000" dirty="0"/>
              <a:t>Wikipedia – a group of people creating contents…</a:t>
            </a:r>
          </a:p>
          <a:p>
            <a:endParaRPr lang="en-US" sz="2000" dirty="0"/>
          </a:p>
          <a:p>
            <a:r>
              <a:rPr lang="en-US" sz="2000" dirty="0"/>
              <a:t>E-commerce…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F26E4-3D44-7E4D-B135-6BF96761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21834455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C0C4-9CC8-AE44-85DC-500C9E4A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A3C2-6B05-6142-8FA9-1FDF99F14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Mobile Users</a:t>
            </a:r>
          </a:p>
          <a:p>
            <a:pPr lvl="1"/>
            <a:r>
              <a:rPr lang="en-US" sz="2000" dirty="0"/>
              <a:t>Connectivity</a:t>
            </a:r>
          </a:p>
          <a:p>
            <a:pPr lvl="1"/>
            <a:r>
              <a:rPr lang="en-US" sz="2000" dirty="0"/>
              <a:t>Mobile hotspot</a:t>
            </a:r>
          </a:p>
          <a:p>
            <a:pPr lvl="1"/>
            <a:r>
              <a:rPr lang="en-US" sz="2000" dirty="0"/>
              <a:t>Texting, </a:t>
            </a:r>
            <a:r>
              <a:rPr lang="en-US" sz="2000" dirty="0" err="1"/>
              <a:t>sms</a:t>
            </a:r>
            <a:endParaRPr lang="en-US" sz="2000" dirty="0"/>
          </a:p>
          <a:p>
            <a:pPr lvl="1"/>
            <a:r>
              <a:rPr lang="en-US" sz="2000" dirty="0"/>
              <a:t>GPS</a:t>
            </a:r>
          </a:p>
          <a:p>
            <a:pPr lvl="1"/>
            <a:r>
              <a:rPr lang="en-US" sz="2000" dirty="0"/>
              <a:t>M-commerce</a:t>
            </a:r>
          </a:p>
          <a:p>
            <a:pPr lvl="1"/>
            <a:r>
              <a:rPr lang="en-US" sz="2000" dirty="0"/>
              <a:t>NFC (Near Field Communication)</a:t>
            </a: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Social Issues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32E8-F404-0C4F-BD76-5502C17A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10480590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1BD21-35E6-BB40-BD7F-CB5BABCA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334B-1710-7B4F-9C88-4D7A4D18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types of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transmission technology </a:t>
            </a:r>
            <a:r>
              <a:rPr lang="en-US" sz="2000" dirty="0"/>
              <a:t>that are in widespread use:</a:t>
            </a:r>
          </a:p>
          <a:p>
            <a:pPr lvl="1"/>
            <a:r>
              <a:rPr lang="en-US" sz="2000" b="1" dirty="0"/>
              <a:t>broadcast links</a:t>
            </a:r>
            <a:r>
              <a:rPr lang="en-US" sz="2000" dirty="0"/>
              <a:t> &amp; </a:t>
            </a:r>
          </a:p>
          <a:p>
            <a:pPr lvl="1"/>
            <a:r>
              <a:rPr lang="en-US" sz="2000" b="1" dirty="0"/>
              <a:t>point-to-point links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Point-to-point</a:t>
            </a:r>
            <a:r>
              <a:rPr lang="en-US" sz="2000" b="1" dirty="0"/>
              <a:t> </a:t>
            </a:r>
            <a:r>
              <a:rPr lang="en-US" sz="2000" dirty="0"/>
              <a:t>links connect individual pairs of machines. </a:t>
            </a:r>
          </a:p>
          <a:p>
            <a:r>
              <a:rPr lang="en-US" sz="2000" dirty="0"/>
              <a:t>To go from the </a:t>
            </a:r>
            <a:r>
              <a:rPr lang="en-US" sz="2000" b="1" dirty="0"/>
              <a:t>source</a:t>
            </a:r>
            <a:r>
              <a:rPr lang="en-US" sz="2000" dirty="0"/>
              <a:t> to the </a:t>
            </a:r>
            <a:r>
              <a:rPr lang="en-US" sz="2000" b="1" dirty="0"/>
              <a:t>destination</a:t>
            </a:r>
            <a:r>
              <a:rPr lang="en-US" sz="2000" dirty="0"/>
              <a:t> on a network made up of point-to-point links, </a:t>
            </a:r>
            <a:r>
              <a:rPr lang="en-US" sz="2000" b="1" dirty="0"/>
              <a:t>short messages</a:t>
            </a:r>
            <a:r>
              <a:rPr lang="en-US" sz="2000" dirty="0"/>
              <a:t>, called </a:t>
            </a:r>
            <a:r>
              <a:rPr lang="en-US" sz="2000" b="1" dirty="0"/>
              <a:t>packets</a:t>
            </a:r>
            <a:r>
              <a:rPr lang="en-US" sz="2000" dirty="0"/>
              <a:t> in certain contexts, may have to first visit </a:t>
            </a:r>
            <a:r>
              <a:rPr lang="en-US" sz="2000" b="1" dirty="0"/>
              <a:t>one or more intermediate machine</a:t>
            </a:r>
            <a:r>
              <a:rPr lang="en-US" sz="2000" dirty="0"/>
              <a:t>s. </a:t>
            </a:r>
          </a:p>
          <a:p>
            <a:r>
              <a:rPr lang="en-US" sz="2000" dirty="0"/>
              <a:t>Often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multiple routes</a:t>
            </a:r>
            <a:r>
              <a:rPr lang="en-US" sz="2000" dirty="0"/>
              <a:t>, of different lengths, are possible, so finding good ones is important in point-to-point networks. </a:t>
            </a:r>
          </a:p>
          <a:p>
            <a:r>
              <a:rPr lang="en-US" sz="2000" dirty="0"/>
              <a:t>Point-to-point transmission with exactly one sender and exactly one receiver is sometimes called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unicasting.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3258-CD9D-FF4D-A1CA-8C069B56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36442086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F8B8-E3CC-174D-9E99-417ADB3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E8EB8-74C5-5D43-8A51-23D75BFB6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66" y="1600200"/>
            <a:ext cx="3810000" cy="825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CB759-2123-B44E-89D1-F10710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of 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82BEC-C175-E142-9C58-B01DB8621DBB}"/>
              </a:ext>
            </a:extLst>
          </p:cNvPr>
          <p:cNvSpPr txBox="1"/>
          <p:nvPr/>
        </p:nvSpPr>
        <p:spPr>
          <a:xfrm>
            <a:off x="1676400" y="2514600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Point to point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EB08E-BA2F-3445-8AB0-CA999420C1E2}"/>
              </a:ext>
            </a:extLst>
          </p:cNvPr>
          <p:cNvSpPr/>
          <p:nvPr/>
        </p:nvSpPr>
        <p:spPr>
          <a:xfrm>
            <a:off x="381000" y="4321831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 a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broadcast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network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communication channel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shared by all the machines on the network; packets sent by any machine are received by all the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 address field within each packet specifies the intended recipient.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Upon receiving a packet, a machine checks the address field. If the packet is intended for the receiving machine, that machine processes the packet; if  the packet is intended for some other machine, it is just ignored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2D487-E099-C140-AB26-73CABA0A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295834"/>
            <a:ext cx="3720123" cy="2285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1B627-3282-AA48-92F6-CEC89BF6C610}"/>
              </a:ext>
            </a:extLst>
          </p:cNvPr>
          <p:cNvSpPr txBox="1"/>
          <p:nvPr/>
        </p:nvSpPr>
        <p:spPr>
          <a:xfrm>
            <a:off x="6106451" y="3496404"/>
            <a:ext cx="118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Broadcast </a:t>
            </a:r>
          </a:p>
        </p:txBody>
      </p:sp>
    </p:spTree>
    <p:extLst>
      <p:ext uri="{BB962C8B-B14F-4D97-AF65-F5344CB8AC3E}">
        <p14:creationId xmlns:p14="http://schemas.microsoft.com/office/powerpoint/2010/main" val="32438878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B800-8B97-E547-9370-715813E3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AFDEE-0917-8C4E-B8B9-2A8151D9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mode of operation is called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broadcasting. </a:t>
            </a:r>
          </a:p>
          <a:p>
            <a:r>
              <a:rPr lang="en-US" sz="2000" dirty="0"/>
              <a:t>Some broadcast systems also support transmission to a subset of the machines, which known as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multicasting.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3791F-6C92-6E4B-A5CF-512C9266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4457964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94AB-6762-2D46-9927-E9A6B055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738C-737C-D545-955F-26F7B749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alternative criterion for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classifying networks is by scale.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0087B-77AA-3C4F-8214-96CD410A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of 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0DB52-CA84-034A-9CEF-90522566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87" y="2301400"/>
            <a:ext cx="6090313" cy="45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71D3-BC71-CD4E-B1A4-577200C4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10C0-D814-A44A-8412-6311B64F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Personal Area Networks</a:t>
            </a:r>
          </a:p>
          <a:p>
            <a:pPr lvl="1"/>
            <a:r>
              <a:rPr lang="en-US" sz="2400" dirty="0" err="1"/>
              <a:t>bluetooth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D5E35-2729-BC44-A0CF-570A1E23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of 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FE6C8-B989-164C-914F-6FBF0981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10" y="1580408"/>
            <a:ext cx="3626998" cy="30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18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3249-385C-5641-86D5-1ACC8EF8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Area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C2E7-3B57-354E-AE88-9ACB93D6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of 28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0B793-1AE3-E740-BEC8-E7E759DC8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71" b="49491"/>
          <a:stretch/>
        </p:blipFill>
        <p:spPr>
          <a:xfrm>
            <a:off x="435429" y="1905000"/>
            <a:ext cx="6027111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111B9-D2AD-AC41-B73E-6F4B447A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605624"/>
            <a:ext cx="5867400" cy="26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92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1F84-4B9C-7A40-BEA2-6AF4BFF2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Metropolitan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236F-5710-6A4A-84E7-0EFE71D0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</a:t>
            </a:r>
          </a:p>
          <a:p>
            <a:r>
              <a:rPr lang="en-US" sz="2800" dirty="0"/>
              <a:t>Cable headed</a:t>
            </a:r>
          </a:p>
          <a:p>
            <a:r>
              <a:rPr lang="en-US" sz="2800" dirty="0"/>
              <a:t>WiMAX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C9F3-F455-B84F-A892-E665F826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of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CD235-54C1-1742-89E2-825007B9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837657"/>
            <a:ext cx="6172200" cy="36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726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052FE-0898-A240-9B1E-D07111B4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051825" cy="26123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75C89-D23D-5C4A-A681-27FFBB01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4" y="2612395"/>
            <a:ext cx="4993314" cy="404651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2047594" y="610621"/>
            <a:ext cx="4985431" cy="6858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71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CFEB-46F2-E246-B0A1-F4EB1006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C48F-628B-F943-B727-09A1226C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32B2-6E4A-D040-8028-4258EEAD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of 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F0C4D-A03F-F346-A7A4-ACB76A32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65638"/>
            <a:ext cx="3486820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2601B-3CCE-2646-BD13-3C9AB9B265CB}"/>
              </a:ext>
            </a:extLst>
          </p:cNvPr>
          <p:cNvSpPr txBox="1"/>
          <p:nvPr/>
        </p:nvSpPr>
        <p:spPr>
          <a:xfrm>
            <a:off x="7391400" y="1295400"/>
            <a:ext cx="78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94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3CA-DD2B-1449-AF72-90146182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Internetworks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C6C80-E875-3343-8540-118BB6E7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6945"/>
            <a:ext cx="8229600" cy="38524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7171D-8A03-8F4C-92DF-0F351FCB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of 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8425C-1278-8A4C-842D-9897567A48D2}"/>
              </a:ext>
            </a:extLst>
          </p:cNvPr>
          <p:cNvSpPr txBox="1"/>
          <p:nvPr/>
        </p:nvSpPr>
        <p:spPr>
          <a:xfrm>
            <a:off x="2911366" y="6232634"/>
            <a:ext cx="390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https://www.submarinecablemap.com/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334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C57-0197-7542-872C-3EADF633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038C3-60A9-3645-8CB0-3ED6574FF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1513"/>
            <a:ext cx="8229600" cy="3623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05226-C723-294C-B69D-1AC74DB9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4268030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91B9-98D6-9E46-965C-70BE7084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E200-ACDF-6849-87FF-B24FA9C9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first computer networks were designed with the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hardware as the main concern </a:t>
            </a:r>
            <a:r>
              <a:rPr lang="en-US" sz="2400" dirty="0"/>
              <a:t>and the software as an afterthought. </a:t>
            </a:r>
          </a:p>
          <a:p>
            <a:r>
              <a:rPr lang="en-US" sz="2400" dirty="0"/>
              <a:t>This strategy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no longer </a:t>
            </a:r>
            <a:r>
              <a:rPr lang="en-US" sz="2400" dirty="0"/>
              <a:t>works.</a:t>
            </a:r>
          </a:p>
          <a:p>
            <a:r>
              <a:rPr lang="en-US" sz="2400" dirty="0"/>
              <a:t>To reduce their design complexity, most networks are organized as a stack of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layers or levels</a:t>
            </a:r>
            <a:r>
              <a:rPr lang="en-US" sz="2400" dirty="0"/>
              <a:t>, each one built upon the one below it.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22920-84CE-F54B-AC4C-277970B8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14836113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1AF-DE99-2045-9008-ADFC9744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16413D-6AD4-AE49-8C78-B0930A43C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4968" y="1661748"/>
            <a:ext cx="4656463" cy="3711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C7EA-EEF8-4947-9A62-D336DC8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of 28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67474C-DA63-DE40-8126-5EBAE37B4636}"/>
              </a:ext>
            </a:extLst>
          </p:cNvPr>
          <p:cNvSpPr/>
          <p:nvPr/>
        </p:nvSpPr>
        <p:spPr>
          <a:xfrm>
            <a:off x="381000" y="1661748"/>
            <a:ext cx="403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protocol is an agreement between the communicating parties on how communication is to proceed.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574CF-3542-A940-8C83-7E800FD2D7B8}"/>
              </a:ext>
            </a:extLst>
          </p:cNvPr>
          <p:cNvSpPr txBox="1"/>
          <p:nvPr/>
        </p:nvSpPr>
        <p:spPr>
          <a:xfrm>
            <a:off x="2363190" y="3146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0935E-7F86-7848-B6AD-3EB276567CAA}"/>
              </a:ext>
            </a:extLst>
          </p:cNvPr>
          <p:cNvSpPr txBox="1"/>
          <p:nvPr/>
        </p:nvSpPr>
        <p:spPr>
          <a:xfrm>
            <a:off x="571864" y="3207441"/>
            <a:ext cx="38477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Peer </a:t>
            </a:r>
            <a:r>
              <a:rPr lang="en-US" dirty="0"/>
              <a:t>– both host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set of layers and protocols is called a </a:t>
            </a:r>
            <a:r>
              <a:rPr lang="en-US" b="1" dirty="0"/>
              <a:t>network architecture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A list of the protocols used by a certain system, one protocol per layer, is called a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protocol stack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208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A5E0-4C4E-B645-B7A2-47DDD20B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BBB8A4-79E1-2548-859D-6E3B1C260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768"/>
          <a:stretch/>
        </p:blipFill>
        <p:spPr>
          <a:xfrm>
            <a:off x="838200" y="1600200"/>
            <a:ext cx="7078143" cy="4571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BA76-663D-4A4C-B449-6223FA09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3503704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5386-60B9-924B-BA35-79E4DE62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Design Issues for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3741-7B6A-8341-A8B4-4149831F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Reliability</a:t>
            </a:r>
          </a:p>
          <a:p>
            <a:pPr lvl="1"/>
            <a:r>
              <a:rPr lang="en-US" sz="2000" dirty="0"/>
              <a:t>uses codes for error detection.</a:t>
            </a:r>
          </a:p>
          <a:p>
            <a:pPr lvl="1"/>
            <a:r>
              <a:rPr lang="en-US" sz="2000" dirty="0"/>
              <a:t>error correction</a:t>
            </a:r>
          </a:p>
          <a:p>
            <a:pPr lvl="1"/>
            <a:r>
              <a:rPr lang="en-US" sz="2000" dirty="0"/>
              <a:t>They are used at low layers,</a:t>
            </a:r>
          </a:p>
          <a:p>
            <a:pPr lvl="1"/>
            <a:endParaRPr lang="en-US" sz="2000" dirty="0"/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Routing </a:t>
            </a:r>
          </a:p>
          <a:p>
            <a:pPr lvl="1"/>
            <a:r>
              <a:rPr lang="en-US" sz="2000" dirty="0"/>
              <a:t>Finding a working path through a network</a:t>
            </a:r>
          </a:p>
          <a:p>
            <a:pPr lvl="1"/>
            <a:r>
              <a:rPr lang="en-US" sz="2000" dirty="0"/>
              <a:t>addressing or naming,</a:t>
            </a:r>
          </a:p>
          <a:p>
            <a:pPr lvl="1"/>
            <a:r>
              <a:rPr lang="en-US" sz="2000" dirty="0"/>
              <a:t>internetworking.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469F8-E673-9B40-8966-9126582C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23882393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5386-60B9-924B-BA35-79E4DE62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Design Issues for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23741-7B6A-8341-A8B4-4149831F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Resource allocation.</a:t>
            </a:r>
          </a:p>
          <a:p>
            <a:pPr lvl="1"/>
            <a:r>
              <a:rPr lang="en-US" sz="2000" dirty="0"/>
              <a:t>Who will get priority</a:t>
            </a:r>
          </a:p>
          <a:p>
            <a:pPr lvl="1"/>
            <a:r>
              <a:rPr lang="en-US" sz="2000" dirty="0"/>
              <a:t>flow control.</a:t>
            </a:r>
          </a:p>
          <a:p>
            <a:pPr lvl="1"/>
            <a:r>
              <a:rPr lang="en-US" sz="2000" dirty="0"/>
              <a:t>Quality of service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Confidentiality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Integrity 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469F8-E673-9B40-8966-9126582C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23882393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511C-9C05-1740-BC1E-F03364C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E9CA-476F-8342-98C6-45D14DD701C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2400" dirty="0"/>
              <a:t>Collection of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autonomous computers interconnected</a:t>
            </a:r>
            <a:r>
              <a:rPr lang="en-US" sz="2400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 </a:t>
            </a:r>
            <a:r>
              <a:rPr lang="en-US" sz="2400" dirty="0"/>
              <a:t>by a single technology. </a:t>
            </a:r>
          </a:p>
          <a:p>
            <a:endParaRPr lang="en-US" sz="2400" dirty="0"/>
          </a:p>
          <a:p>
            <a:r>
              <a:rPr lang="en-US" sz="2400" dirty="0"/>
              <a:t>Two computers are said to be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 interconnected </a:t>
            </a:r>
            <a:r>
              <a:rPr lang="en-US" sz="2400" dirty="0"/>
              <a:t>if they are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able to exchange information.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connection need not </a:t>
            </a:r>
            <a:r>
              <a:rPr lang="en-US" sz="2400" dirty="0"/>
              <a:t>be </a:t>
            </a:r>
            <a:r>
              <a:rPr lang="en-US" sz="2400" b="1" dirty="0"/>
              <a:t>via</a:t>
            </a:r>
            <a:r>
              <a:rPr lang="en-US" sz="2400" dirty="0"/>
              <a:t> a copper wire; fiber optics, microwaves, infrared, and communication satellites can also be used.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F38B-777E-6B49-B35A-DC227A47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1003748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3C5E-E7EA-F646-82C1-15DF0262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cap="small" dirty="0"/>
              <a:t>Computer Network vs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B293-EDDB-3345-BD21-5223B9EA9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There is considerable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confusion</a:t>
            </a:r>
            <a:r>
              <a:rPr lang="en-US" sz="2800" dirty="0"/>
              <a:t> in the literature between a computer network and a distributed system.</a:t>
            </a:r>
          </a:p>
          <a:p>
            <a:endParaRPr lang="en-US" sz="2800" dirty="0"/>
          </a:p>
          <a:p>
            <a:r>
              <a:rPr lang="en-US" sz="2800" dirty="0"/>
              <a:t>Distributed system… appear as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 single system to user.</a:t>
            </a:r>
          </a:p>
          <a:p>
            <a:r>
              <a:rPr lang="en-US" sz="2800" dirty="0"/>
              <a:t>A distributed system is a software system built on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top of a network.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A4E17-90EB-A84F-886F-4C964BDC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of 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F1046-E51E-1B44-AC84-B37047D5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417638"/>
            <a:ext cx="337457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366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2CB9-9FBC-6047-A1A1-29661F29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Computer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DED2-7725-2C45-9C5B-46D82BAE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Application</a:t>
            </a:r>
            <a:r>
              <a:rPr lang="en-US" sz="2800" dirty="0"/>
              <a:t> of Computer Network</a:t>
            </a:r>
          </a:p>
          <a:p>
            <a:pPr lvl="1"/>
            <a:r>
              <a:rPr lang="en-US" dirty="0"/>
              <a:t>Business Applications</a:t>
            </a:r>
          </a:p>
          <a:p>
            <a:pPr lvl="1"/>
            <a:r>
              <a:rPr lang="en-US" dirty="0"/>
              <a:t>Home Applications</a:t>
            </a:r>
          </a:p>
          <a:p>
            <a:pPr lvl="1"/>
            <a:r>
              <a:rPr lang="en-US" dirty="0"/>
              <a:t>Mobile Users</a:t>
            </a:r>
          </a:p>
          <a:p>
            <a:pPr lvl="1"/>
            <a:r>
              <a:rPr lang="en-US" dirty="0"/>
              <a:t>Social Issues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2677-0722-0B4D-B689-432F430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20410242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6B81-EF3A-994F-9DC7-A4C596B7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7165-A8DA-E244-8D1D-026053E3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Primary </a:t>
            </a:r>
            <a:r>
              <a:rPr lang="en-US" sz="24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Goal???</a:t>
            </a:r>
            <a:endParaRPr lang="en-US" sz="2400" b="1" dirty="0">
              <a:effectLst>
                <a:glow rad="965200">
                  <a:srgbClr val="FFFF00">
                    <a:alpha val="83000"/>
                  </a:srgbClr>
                </a:glow>
              </a:effectLst>
            </a:endParaRP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Resource sharing:</a:t>
            </a:r>
          </a:p>
          <a:p>
            <a:pPr lvl="1"/>
            <a:r>
              <a:rPr lang="en-US" sz="2000" dirty="0"/>
              <a:t>The goal is to make all programs, equipment, and especially  data available to anyone on the network without regard to the physical location of the resource or the user</a:t>
            </a:r>
          </a:p>
          <a:p>
            <a:pPr lvl="2"/>
            <a:r>
              <a:rPr lang="en-US" sz="2000" dirty="0"/>
              <a:t>Share printer</a:t>
            </a:r>
          </a:p>
          <a:p>
            <a:pPr lvl="2"/>
            <a:r>
              <a:rPr lang="en-US" sz="2000" dirty="0"/>
              <a:t>more important than sharing physical resources –</a:t>
            </a:r>
            <a:r>
              <a:rPr lang="en-US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sharing data</a:t>
            </a:r>
          </a:p>
          <a:p>
            <a:pPr lvl="2"/>
            <a:r>
              <a:rPr lang="en-US" sz="2000" dirty="0"/>
              <a:t>Share customer records…</a:t>
            </a: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VPNs (Virtual Private Networks) </a:t>
            </a:r>
          </a:p>
          <a:p>
            <a:r>
              <a:rPr lang="en-US" sz="2000" b="1" dirty="0"/>
              <a:t>Client Server Model:</a:t>
            </a:r>
          </a:p>
          <a:p>
            <a:pPr lvl="1"/>
            <a:r>
              <a:rPr lang="en-US" sz="2000" dirty="0"/>
              <a:t>Web application</a:t>
            </a:r>
          </a:p>
          <a:p>
            <a:pPr lvl="1"/>
            <a:endParaRPr lang="en-US" sz="1600" b="1" dirty="0"/>
          </a:p>
          <a:p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FBD56-BEAE-D844-B51D-60FA0904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4187970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CB37-365B-444C-8B0F-7A62DCD7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10F81-1CF1-4E43-96AF-50A3EF89C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4419600"/>
            <a:ext cx="7010400" cy="17824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361DB-2EC8-3749-90AC-3472A6C5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of 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2BFBB-9021-1045-919A-763724F8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514" y="1752600"/>
            <a:ext cx="4249771" cy="20099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49471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6043-4191-994E-8965-0BB3EAF2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2CC01-211F-5F4A-BC51-71260CA5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Secondary Goal</a:t>
            </a: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Powerful communication medium:</a:t>
            </a:r>
          </a:p>
          <a:p>
            <a:pPr lvl="1"/>
            <a:r>
              <a:rPr lang="en-US" sz="1600" dirty="0"/>
              <a:t>Email, VOIP,  video calling</a:t>
            </a: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Desktop sharing</a:t>
            </a:r>
          </a:p>
          <a:p>
            <a:pPr lvl="1"/>
            <a:r>
              <a:rPr lang="en-US" sz="1600" dirty="0"/>
              <a:t>TeamViewer, </a:t>
            </a:r>
          </a:p>
          <a:p>
            <a:endParaRPr lang="en-US" sz="2000" dirty="0"/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Tertiary Goal </a:t>
            </a: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e-commerce (electronic commerce)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1BBA-973D-A047-A12D-8A12DA83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of 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E0D16-FC99-2149-AC09-8AF56DD9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876800"/>
            <a:ext cx="7303325" cy="23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279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8377-9617-824F-8C60-13828CC5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2437-2A55-6640-A543-CC90F68A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Connectivity </a:t>
            </a:r>
          </a:p>
          <a:p>
            <a:pPr lvl="1"/>
            <a:r>
              <a:rPr lang="en-US" sz="2000" dirty="0"/>
              <a:t>to remote computers</a:t>
            </a:r>
          </a:p>
          <a:p>
            <a:pPr lvl="1"/>
            <a:r>
              <a:rPr lang="en-US" sz="2000" dirty="0"/>
              <a:t>home users can access information, communicate with other people, and buy products and services with e-commerce.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People can surf the net for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fun</a:t>
            </a:r>
            <a:r>
              <a:rPr lang="en-US" sz="2000" dirty="0"/>
              <a:t>, movie, chatting…</a:t>
            </a:r>
          </a:p>
          <a:p>
            <a:pPr lvl="1"/>
            <a:r>
              <a:rPr lang="en-US" sz="2000" dirty="0"/>
              <a:t>People can surf the net for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news</a:t>
            </a:r>
            <a:r>
              <a:rPr lang="en-US" sz="2000" dirty="0"/>
              <a:t> portals</a:t>
            </a:r>
          </a:p>
          <a:p>
            <a:pPr lvl="1"/>
            <a:r>
              <a:rPr lang="en-US" sz="2000" dirty="0"/>
              <a:t>People can surf the net </a:t>
            </a:r>
            <a:r>
              <a:rPr lang="en-US" sz="2000" dirty="0" smtClean="0"/>
              <a:t>for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research</a:t>
            </a:r>
            <a:r>
              <a:rPr lang="en-US" sz="2000" dirty="0" smtClean="0"/>
              <a:t> </a:t>
            </a:r>
            <a:r>
              <a:rPr lang="en-US" sz="2000" dirty="0"/>
              <a:t>like IEEE, Springers…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Mainly Client server model but…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peer to peer </a:t>
            </a:r>
            <a:r>
              <a:rPr lang="en-US" sz="2000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872FF-525E-3542-93E9-C9CBFD26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of 28</a:t>
            </a:r>
          </a:p>
        </p:txBody>
      </p:sp>
    </p:spTree>
    <p:extLst>
      <p:ext uri="{BB962C8B-B14F-4D97-AF65-F5344CB8AC3E}">
        <p14:creationId xmlns:p14="http://schemas.microsoft.com/office/powerpoint/2010/main" val="21404622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24787</TotalTime>
  <Words>847</Words>
  <Application>Microsoft Office PowerPoint</Application>
  <PresentationFormat>On-screen Show (4:3)</PresentationFormat>
  <Paragraphs>169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Helvetica</vt:lpstr>
      <vt:lpstr>Times New Roman</vt:lpstr>
      <vt:lpstr>Office Theme</vt:lpstr>
      <vt:lpstr>PowerPoint Presentation</vt:lpstr>
      <vt:lpstr>PowerPoint Presentation</vt:lpstr>
      <vt:lpstr>Computer Network?</vt:lpstr>
      <vt:lpstr>Computer Network vs Distributed System</vt:lpstr>
      <vt:lpstr>Uses of Computer Network</vt:lpstr>
      <vt:lpstr>Business Applications</vt:lpstr>
      <vt:lpstr>Business Applications</vt:lpstr>
      <vt:lpstr>Business Application</vt:lpstr>
      <vt:lpstr>Home Application</vt:lpstr>
      <vt:lpstr>Home Application</vt:lpstr>
      <vt:lpstr>Home Application</vt:lpstr>
      <vt:lpstr>Others</vt:lpstr>
      <vt:lpstr>Transmission Technology</vt:lpstr>
      <vt:lpstr>Network Hardware</vt:lpstr>
      <vt:lpstr>Network Hardware</vt:lpstr>
      <vt:lpstr>Network Hardware</vt:lpstr>
      <vt:lpstr>Personal Area Networks</vt:lpstr>
      <vt:lpstr>Local Area Networks</vt:lpstr>
      <vt:lpstr>Metropolitan Area Networks</vt:lpstr>
      <vt:lpstr>Wide Area Networks</vt:lpstr>
      <vt:lpstr>Internetworks</vt:lpstr>
      <vt:lpstr>Internetworks</vt:lpstr>
      <vt:lpstr>Network Software</vt:lpstr>
      <vt:lpstr>Network Software</vt:lpstr>
      <vt:lpstr>Network Software</vt:lpstr>
      <vt:lpstr>Design Issues for the Layers</vt:lpstr>
      <vt:lpstr>Design Issues for the Layers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816</cp:revision>
  <cp:lastPrinted>2017-11-05T03:12:43Z</cp:lastPrinted>
  <dcterms:created xsi:type="dcterms:W3CDTF">2006-08-16T00:00:00Z</dcterms:created>
  <dcterms:modified xsi:type="dcterms:W3CDTF">2022-05-29T16:38:54Z</dcterms:modified>
</cp:coreProperties>
</file>